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Oxygen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xyge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xygen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e60abb2d4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e60abb2d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60abb2d4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1e60abb2d4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3c0528d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3c0528d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60abb2d4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1e60abb2d4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8ded31c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8ded31c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18f450f0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18f450f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3c0528d1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3c0528d1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3c0528d1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3c0528d1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3c0528d1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3c0528d1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401d717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401d717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401d717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401d717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60abb2d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1e60abb2d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4451907f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4451907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4451907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4451907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4451907f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4451907f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4451907f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4451907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4451907f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4451907f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4451907f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4451907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4451907f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4451907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4451907f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4451907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451907f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451907f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e60abb2d4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11e60abb2d4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60abb2d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1e60abb2d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18f450f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18f450f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e60abb2d4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e60abb2d4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e60abb2d4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1e60abb2d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c0528d1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c0528d1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c0528d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c0528d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c0528d1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3c0528d1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e60abb2d4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1e60abb2d4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c0528d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c0528d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60abb2d4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1e60abb2d4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hyperlink" Target="https://www.skylinewebcams.com/en/webcam/italia/lazio/roma/colosseo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udosobreroma.com/filmes-gravados-roma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t.wikipedia.org/wiki/Gladiador_(filme)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www.youtube.com/watch?v=P5ieIbInFpg" TargetMode="External"/><Relationship Id="rId6" Type="http://schemas.openxmlformats.org/officeDocument/2006/relationships/image" Target="../media/image48.jpg"/><Relationship Id="rId7" Type="http://schemas.openxmlformats.org/officeDocument/2006/relationships/hyperlink" Target="https://pt.wikipedia.org/wiki/Ridley_Scot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hyperlink" Target="https://www.acervodeselos.com.br/2019/07/1979-hungria-jogos-olimpicos-coliseu-roma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hyperlink" Target="https://www.alamy.com/ancient-colosseum-of-rome-on-italian-postage-stamp-image274697976.html" TargetMode="External"/><Relationship Id="rId6" Type="http://schemas.openxmlformats.org/officeDocument/2006/relationships/hyperlink" Target="https://www.pinterest.pt/pin/516084438527216350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ooks.google.pt/books/about/COLISEU_Arena_de_sangue.html?id=NSNrDwAAQBAJ&amp;source=kp_book_description&amp;redir_esc=y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books.google.pt/books/about/Os_M%C3%A1rtires_do_Coliseu.html?id=XnmZBAAAQBAJ&amp;source=kp_book_description&amp;redir_esc=y" TargetMode="External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tore.steampowered.com/app/1055430/Swords_and_Sandals_Classic_Collection/?l=portuguese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youtube.com/watch?v=9Txq2kH9dC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hyperlink" Target="https://www.asterix.com/pt-pt/a-colecao/os-albuns/asterix-gladiador/" TargetMode="External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44.jp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Relationship Id="rId4" Type="http://schemas.openxmlformats.org/officeDocument/2006/relationships/image" Target="../media/image49.jp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g"/><Relationship Id="rId4" Type="http://schemas.openxmlformats.org/officeDocument/2006/relationships/hyperlink" Target="https://www.elo7.com.br/coliseu-roma/dp/14C1920#suf=0&amp;dwhc=1&amp;dcc=0&amp;smc=1&amp;lpfcm=0&amp;sedk=0&amp;osrlt7=0&amp;spc=1&amp;srm=1&amp;staa=0&amp;fsfv=0&amp;wch=0&amp;wcld=1&amp;oppb=0&amp;inp=0&amp;ses=1&amp;pssb=0&amp;idfs=1&amp;dtm1=0&amp;usb=0&amp;rch=1&amp;sei=1&amp;sms=0&amp;pcpe=1&amp;pnt=1&amp;dtm2=0&amp;sdps=0&amp;df=d&amp;smsm=0&amp;hpa=0&amp;paok=1&amp;hsotb=0&amp;ucrq=1&amp;ps2=1&amp;sewb=1&amp;dqs=1&amp;vpl=1&amp;secpl=0&amp;wppbd=0&amp;wsld=1&amp;utp=0&amp;drzv=1&amp;dld=1&amp;auto=1&amp;uje=0&amp;carf=1&amp;lvbbpm=1&amp;sgta=1&amp;wpm=0&amp;sed=0&amp;sum=0&amp;rps=0&amp;cat=1&amp;cpr=0&amp;bf=0&amp;wppbm=0&amp;doar=0&amp;csdm=0&amp;sep=1&amp;eesoi=0&amp;osrl=0&amp;disc=1&amp;sew=0&amp;psedm=0&amp;hsv=1&amp;cscws=0&amp;uso=o&amp;supc=1&amp;deac=0&amp;uaa=0&amp;droam=0&amp;lvbbob=0&amp;smps=0&amp;psews=0&amp;accb=0&amp;uar=0&amp;sseov=0" TargetMode="External"/><Relationship Id="rId5" Type="http://schemas.openxmlformats.org/officeDocument/2006/relationships/hyperlink" Target="https://www.elo7.com.br/coliseu-roma/dp/14C1920#suf=0&amp;dwhc=1&amp;dcc=0&amp;smc=1&amp;lpfcm=0&amp;sedk=0&amp;osrlt7=0&amp;spc=1&amp;srm=1&amp;staa=0&amp;fsfv=0&amp;wch=0&amp;wcld=1&amp;oppb=0&amp;inp=0&amp;ses=1&amp;pssb=0&amp;idfs=1&amp;dtm1=0&amp;usb=0&amp;rch=1&amp;sei=1&amp;sms=0&amp;pcpe=1&amp;pnt=1&amp;dtm2=0&amp;sdps=0&amp;df=d&amp;smsm=0&amp;hpa=0&amp;paok=1&amp;hsotb=0&amp;ucrq=1&amp;ps2=1&amp;sewb=1&amp;dqs=1&amp;vpl=1&amp;secpl=0&amp;wppbd=0&amp;wsld=1&amp;utp=0&amp;drzv=1&amp;dld=1&amp;auto=1&amp;uje=0&amp;carf=1&amp;lvbbpm=1&amp;sgta=1&amp;wpm=0&amp;sed=0&amp;sum=0&amp;rps=0&amp;cat=1&amp;cpr=0&amp;bf=0&amp;wppbm=0&amp;doar=0&amp;csdm=0&amp;sep=1&amp;eesoi=0&amp;osrl=0&amp;disc=1&amp;sew=0&amp;psedm=0&amp;hsv=1&amp;cscws=0&amp;uso=o&amp;supc=1&amp;deac=0&amp;uaa=0&amp;droam=0&amp;lvbbob=0&amp;smps=0&amp;psews=0&amp;accb=0&amp;uar=0&amp;sseov=0" TargetMode="External"/><Relationship Id="rId6" Type="http://schemas.openxmlformats.org/officeDocument/2006/relationships/hyperlink" Target="https://www.elo7.com.br/coliseu-roma/dp/14C1920#suf=0&amp;dwhc=1&amp;dcc=0&amp;smc=1&amp;lpfcm=0&amp;sedk=0&amp;osrlt7=0&amp;spc=1&amp;srm=1&amp;staa=0&amp;fsfv=0&amp;wch=0&amp;wcld=1&amp;oppb=0&amp;inp=0&amp;ses=1&amp;pssb=0&amp;idfs=1&amp;dtm1=0&amp;usb=0&amp;rch=1&amp;sei=1&amp;sms=0&amp;pcpe=1&amp;pnt=1&amp;dtm2=0&amp;sdps=0&amp;df=d&amp;smsm=0&amp;hpa=0&amp;paok=1&amp;hsotb=0&amp;ucrq=1&amp;ps2=1&amp;sewb=1&amp;dqs=1&amp;vpl=1&amp;secpl=0&amp;wppbd=0&amp;wsld=1&amp;utp=0&amp;drzv=1&amp;dld=1&amp;auto=1&amp;uje=0&amp;carf=1&amp;lvbbpm=1&amp;sgta=1&amp;wpm=0&amp;sed=0&amp;sum=0&amp;rps=0&amp;cat=1&amp;cpr=0&amp;bf=0&amp;wppbm=0&amp;doar=0&amp;csdm=0&amp;sep=1&amp;eesoi=0&amp;osrl=0&amp;disc=1&amp;sew=0&amp;psedm=0&amp;hsv=1&amp;cscws=0&amp;uso=o&amp;supc=1&amp;deac=0&amp;uaa=0&amp;droam=0&amp;lvbbob=0&amp;smps=0&amp;psews=0&amp;accb=0&amp;uar=0&amp;sseov=0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Relationship Id="rId5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xtra.globo.com/esporte/totti-posa-com-fa-da-roma-que-tatuou-junto-com-coliseu-19204622.html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4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artsteps.com/view/622f1285f08c16d65f6ecc86/?currentUser" TargetMode="External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pt.wikipedia.org/wiki/Coliseu" TargetMode="External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hyperlink" Target="https://pt.wikipedia.org/wiki/Coliseu" TargetMode="External"/><Relationship Id="rId11" Type="http://schemas.openxmlformats.org/officeDocument/2006/relationships/hyperlink" Target="https://www.youtube.com/watch?v=9Txq2kH9dCs" TargetMode="External"/><Relationship Id="rId10" Type="http://schemas.openxmlformats.org/officeDocument/2006/relationships/hyperlink" Target="https://www.youtube.com/watch?v=9Txq2kH9dCs" TargetMode="External"/><Relationship Id="rId13" Type="http://schemas.openxmlformats.org/officeDocument/2006/relationships/hyperlink" Target="https://www.youtube.com/watch?v=9Txq2kH9dCs" TargetMode="External"/><Relationship Id="rId12" Type="http://schemas.openxmlformats.org/officeDocument/2006/relationships/hyperlink" Target="https://www.youtube.com/watch?v=9Txq2kH9dC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store.steampowered.com/app/1055430/Swords_and_Sandals_Classic_Collection/?l=portuguese" TargetMode="External"/><Relationship Id="rId4" Type="http://schemas.openxmlformats.org/officeDocument/2006/relationships/hyperlink" Target="https://www.asterix.com/pt-pt/a-colecao/os-albuns/asterix-gladiador/" TargetMode="External"/><Relationship Id="rId9" Type="http://schemas.openxmlformats.org/officeDocument/2006/relationships/hyperlink" Target="https://www.youtube.com/watch?v=9Txq2kH9dCs" TargetMode="External"/><Relationship Id="rId15" Type="http://schemas.openxmlformats.org/officeDocument/2006/relationships/hyperlink" Target="https://www.youtube.com/watch?v=9Txq2kH9dCs" TargetMode="External"/><Relationship Id="rId14" Type="http://schemas.openxmlformats.org/officeDocument/2006/relationships/hyperlink" Target="https://www.youtube.com/watch?v=9Txq2kH9dCs" TargetMode="External"/><Relationship Id="rId17" Type="http://schemas.openxmlformats.org/officeDocument/2006/relationships/hyperlink" Target="https://www.youtube.com/watch?v=9Txq2kH9dCs" TargetMode="External"/><Relationship Id="rId16" Type="http://schemas.openxmlformats.org/officeDocument/2006/relationships/hyperlink" Target="https://www.youtube.com/watch?v=9Txq2kH9dCs" TargetMode="External"/><Relationship Id="rId5" Type="http://schemas.openxmlformats.org/officeDocument/2006/relationships/hyperlink" Target="https://www.youtube.com/watch?v=9Txq2kH9dCs" TargetMode="External"/><Relationship Id="rId19" Type="http://schemas.openxmlformats.org/officeDocument/2006/relationships/hyperlink" Target="https://www.youtube.com/watch?v=9Txq2kH9dCs" TargetMode="External"/><Relationship Id="rId6" Type="http://schemas.openxmlformats.org/officeDocument/2006/relationships/hyperlink" Target="https://www.youtube.com/watch?v=9Txq2kH9dCs" TargetMode="External"/><Relationship Id="rId18" Type="http://schemas.openxmlformats.org/officeDocument/2006/relationships/hyperlink" Target="https://www.youtube.com/watch?v=9Txq2kH9dCs" TargetMode="External"/><Relationship Id="rId7" Type="http://schemas.openxmlformats.org/officeDocument/2006/relationships/hyperlink" Target="https://www.youtube.com/watch?v=9Txq2kH9dCs" TargetMode="External"/><Relationship Id="rId8" Type="http://schemas.openxmlformats.org/officeDocument/2006/relationships/hyperlink" Target="https://www.youtube.com/watch?v=9Txq2kH9dC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hyperlink" Target="https://pt.wikipedia.org/wiki/Vespasiano" TargetMode="External"/><Relationship Id="rId6" Type="http://schemas.openxmlformats.org/officeDocument/2006/relationships/hyperlink" Target="https://pt.wikipedia.org/wiki/Tit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todamateria.com.br/coliseu-de-roma/" TargetMode="External"/><Relationship Id="rId5" Type="http://schemas.openxmlformats.org/officeDocument/2006/relationships/hyperlink" Target="https://www.vivadecora.com.br/pro/coliseu-de-rom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hyperlink" Target="https://perguntaspopulares.com/library/artigo/read/401788-como-o-coliseu-de-roma-foi-destruid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talyguides.it/en/lazio/rome/ancient-rome/colosseum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hyperlink" Target="https://pt.wikipedia.org/wiki/Coliseu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hyperlink" Target="https://pt.wikipedia.org/wiki/It%C3%A1lia" TargetMode="External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oogle.pt/maps/@41.8887252,12.4917507,192a,35y,16.65h,45t/data=!3m1!1e3?hl=pt-PT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2986800" y="694075"/>
            <a:ext cx="58455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Coliseu de Roma </a:t>
            </a:r>
            <a:endParaRPr/>
          </a:p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2986800" y="2292875"/>
            <a:ext cx="5640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A pesquisa foi relativamente </a:t>
            </a:r>
            <a:r>
              <a:rPr lang="pt-BR"/>
              <a:t>fácil</a:t>
            </a:r>
            <a:r>
              <a:rPr lang="pt-BR"/>
              <a:t> , dificuldades na imagem 3d e um pouco no Artsteps.</a:t>
            </a:r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/>
              <a:t>IPMaia, &lt;19/04/2022&gt;</a:t>
            </a:r>
            <a:endParaRPr sz="1900"/>
          </a:p>
        </p:txBody>
      </p:sp>
      <p:sp>
        <p:nvSpPr>
          <p:cNvPr id="103" name="Google Shape;103;p25"/>
          <p:cNvSpPr txBox="1"/>
          <p:nvPr>
            <p:ph type="title"/>
          </p:nvPr>
        </p:nvSpPr>
        <p:spPr>
          <a:xfrm>
            <a:off x="311700" y="389787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00"/>
              <a:t>Francisco Milhazes</a:t>
            </a:r>
            <a:endParaRPr sz="1700"/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b="16172" l="10504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00" y="1930025"/>
            <a:ext cx="1711989" cy="1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Live Webcam do Coliseu de Roma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24" y="905875"/>
            <a:ext cx="5890200" cy="38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399500" y="1318325"/>
            <a:ext cx="26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https://www.skylinewebcams.com/en/webcam/italia/lazio/roma/colosseo.html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509350" y="2456900"/>
            <a:ext cx="26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24 horas de uma </a:t>
            </a:r>
            <a:r>
              <a:rPr lang="pt-BR"/>
              <a:t>câmara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</a:t>
            </a:r>
            <a:r>
              <a:rPr lang="pt-BR"/>
              <a:t>Itália</a:t>
            </a:r>
            <a:r>
              <a:rPr lang="pt-BR"/>
              <a:t> , no Coliseu de Roma.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Filmes Gravados no Coliseu de Roma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459400" y="1148550"/>
            <a:ext cx="46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https://www.tudosobreroma.com/filmes-gravados-roma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1951850"/>
            <a:ext cx="6974050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938825" y="3685350"/>
            <a:ext cx="34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 encontrei um filme que foi utilizado o Coliseu de Roma.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Filme realizado no Coliseu de Roma</a:t>
            </a: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2511150" y="753075"/>
            <a:ext cx="60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https://pt.wikipedia.org/wiki/Gladiador_(filme)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760" y="1236113"/>
            <a:ext cx="2027240" cy="3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529325" y="1236125"/>
            <a:ext cx="246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informação do filme Gladiador .</a:t>
            </a: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608525" y="2417625"/>
            <a:ext cx="230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https://www.youtube.com/watch?v=P5ieIbInFpg</a:t>
            </a:r>
            <a:endParaRPr/>
          </a:p>
        </p:txBody>
      </p:sp>
      <p:sp>
        <p:nvSpPr>
          <p:cNvPr id="209" name="Google Shape;209;p36"/>
          <p:cNvSpPr txBox="1"/>
          <p:nvPr/>
        </p:nvSpPr>
        <p:spPr>
          <a:xfrm>
            <a:off x="608525" y="1934575"/>
            <a:ext cx="215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Trailer do Filme:</a:t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4063" y="1505675"/>
            <a:ext cx="1829625" cy="2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6254013" y="3896800"/>
            <a:ext cx="182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informações do diretor em </a:t>
            </a:r>
            <a:r>
              <a:rPr lang="pt-BR" u="sng">
                <a:solidFill>
                  <a:schemeClr val="hlink"/>
                </a:solidFill>
                <a:hlinkClick r:id="rId7"/>
              </a:rPr>
              <a:t>https://pt.wikipedia.org/wiki/Ridley_Scott</a:t>
            </a:r>
            <a:endParaRPr/>
          </a:p>
        </p:txBody>
      </p:sp>
      <p:sp>
        <p:nvSpPr>
          <p:cNvPr id="212" name="Google Shape;212;p36"/>
          <p:cNvSpPr txBox="1"/>
          <p:nvPr/>
        </p:nvSpPr>
        <p:spPr>
          <a:xfrm>
            <a:off x="6269625" y="1099600"/>
            <a:ext cx="182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Ridley Scott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Selo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1979 - Hungria - Jogos Olímpicos e o Coliseu de Roma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150" y="109838"/>
            <a:ext cx="23812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288" y="1877600"/>
            <a:ext cx="7166825" cy="22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629200" y="4264600"/>
            <a:ext cx="519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https://www.acervodeselos.com.br/2019/07/1979-hungria-jogos-olimpicos-coliseu-roma.html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 Selos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25" y="1017722"/>
            <a:ext cx="2711699" cy="22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838" y="888688"/>
            <a:ext cx="2483725" cy="248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728675" y="3342200"/>
            <a:ext cx="318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Selo Tailandes do Anniversario Fondazione di Roma. </a:t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5446050" y="3126500"/>
            <a:ext cx="224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Selo dos Estados Unidos com a imagem do coliseu de Roma.</a:t>
            </a:r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806825" y="4101350"/>
            <a:ext cx="288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https://www.alamy.com/ancient-colosseum-of-rome-on-italian-postage-stamp-image274697976.html</a:t>
            </a:r>
            <a:endParaRPr/>
          </a:p>
        </p:txBody>
      </p:sp>
      <p:sp>
        <p:nvSpPr>
          <p:cNvPr id="232" name="Google Shape;232;p38"/>
          <p:cNvSpPr txBox="1"/>
          <p:nvPr/>
        </p:nvSpPr>
        <p:spPr>
          <a:xfrm>
            <a:off x="5558125" y="4146175"/>
            <a:ext cx="23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https://www.pinterest.pt/pin/516084438527216350/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Livros sobre o Coliseu de Roma</a:t>
            </a:r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375600" y="1098600"/>
            <a:ext cx="267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https://books.google.pt/books/about/COLISEU_Arena_de_sangue.html?id=NSNrDwAAQBAJ&amp;source=kp_book_description&amp;redir_esc=y</a:t>
            </a:r>
            <a:endParaRPr sz="1200"/>
          </a:p>
        </p:txBody>
      </p:sp>
      <p:sp>
        <p:nvSpPr>
          <p:cNvPr id="239" name="Google Shape;239;p39"/>
          <p:cNvSpPr txBox="1"/>
          <p:nvPr/>
        </p:nvSpPr>
        <p:spPr>
          <a:xfrm>
            <a:off x="648250" y="4485500"/>
            <a:ext cx="302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Coliseu, Arena de Sangue .Simone Sarasso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1483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450" y="2469488"/>
            <a:ext cx="12192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/>
        </p:nvSpPr>
        <p:spPr>
          <a:xfrm>
            <a:off x="5822625" y="1098600"/>
            <a:ext cx="24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https://books.google.pt/books/about/Os_M%C3%A1rtires_do_Coliseu.html?id=XnmZBAAAQBAJ&amp;source=kp_book_description&amp;redir_esc=y</a:t>
            </a: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5201350" y="4534275"/>
            <a:ext cx="36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Martires Do Coliseu. por A. J. O'Reilly</a:t>
            </a:r>
            <a:endParaRPr/>
          </a:p>
        </p:txBody>
      </p:sp>
      <p:sp>
        <p:nvSpPr>
          <p:cNvPr id="243" name="Google Shape;243;p39"/>
          <p:cNvSpPr txBox="1"/>
          <p:nvPr/>
        </p:nvSpPr>
        <p:spPr>
          <a:xfrm>
            <a:off x="3295825" y="2267125"/>
            <a:ext cx="162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no google dois livros que falam sobre o Coliseu de Roma.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50" y="2516250"/>
            <a:ext cx="1329525" cy="19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31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</a:t>
            </a:r>
            <a:r>
              <a:rPr lang="pt-BR"/>
              <a:t> jogo inspirado nos gladiadores no Coliseu de Roma</a:t>
            </a:r>
            <a:endParaRPr/>
          </a:p>
        </p:txBody>
      </p:sp>
      <p:sp>
        <p:nvSpPr>
          <p:cNvPr id="250" name="Google Shape;250;p40"/>
          <p:cNvSpPr txBox="1"/>
          <p:nvPr/>
        </p:nvSpPr>
        <p:spPr>
          <a:xfrm>
            <a:off x="407250" y="1458150"/>
            <a:ext cx="8329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https://store.steampowered.com/app/1055430/Swords_and_Sandals_Classic_Collection/?l=portuguese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225" y="2281025"/>
            <a:ext cx="4629525" cy="2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569275" y="2386975"/>
            <a:ext cx="244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jogo chama-se Sword and Sandals ou em portugues espada e </a:t>
            </a:r>
            <a:r>
              <a:rPr lang="pt-BR"/>
              <a:t>sandálias</a:t>
            </a:r>
            <a:r>
              <a:rPr lang="pt-BR"/>
              <a:t>.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407250" y="3433675"/>
            <a:ext cx="321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https://www.youtube.com/watch?v=9Txq2kH9dCs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569275" y="4049275"/>
            <a:ext cx="20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no youtube um </a:t>
            </a:r>
            <a:r>
              <a:rPr lang="pt-BR"/>
              <a:t>vídeo</a:t>
            </a:r>
            <a:r>
              <a:rPr lang="pt-BR"/>
              <a:t>do jogo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Banda desenhada 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00" y="1152475"/>
            <a:ext cx="2656275" cy="3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1"/>
          <p:cNvSpPr txBox="1"/>
          <p:nvPr/>
        </p:nvSpPr>
        <p:spPr>
          <a:xfrm>
            <a:off x="311700" y="1152475"/>
            <a:ext cx="39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https://www.asterix.com/pt-pt/a-colecao/os-albuns/asterix-gladiador/</a:t>
            </a:r>
            <a:endParaRPr/>
          </a:p>
        </p:txBody>
      </p:sp>
      <p:sp>
        <p:nvSpPr>
          <p:cNvPr id="262" name="Google Shape;262;p41"/>
          <p:cNvSpPr txBox="1"/>
          <p:nvPr/>
        </p:nvSpPr>
        <p:spPr>
          <a:xfrm>
            <a:off x="349550" y="2287100"/>
            <a:ext cx="39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neste site a data de publicação e quando foi realizado.</a:t>
            </a:r>
            <a:endParaRPr/>
          </a:p>
        </p:txBody>
      </p:sp>
      <p:pic>
        <p:nvPicPr>
          <p:cNvPr id="263" name="Google Shape;2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06325"/>
            <a:ext cx="5314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Lego e Puzzles</a:t>
            </a:r>
            <a:endParaRPr/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26" y="1011837"/>
            <a:ext cx="2588875" cy="183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9451" y="851750"/>
            <a:ext cx="2385675" cy="215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688" y="2824100"/>
            <a:ext cx="2588875" cy="197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611750" y="3121350"/>
            <a:ext cx="20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3D Puzzle  do Coliseu de Roma</a:t>
            </a:r>
            <a:endParaRPr/>
          </a:p>
        </p:txBody>
      </p:sp>
      <p:sp>
        <p:nvSpPr>
          <p:cNvPr id="273" name="Google Shape;273;p42"/>
          <p:cNvSpPr txBox="1"/>
          <p:nvPr/>
        </p:nvSpPr>
        <p:spPr>
          <a:xfrm>
            <a:off x="3421475" y="1679350"/>
            <a:ext cx="20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Puzzle de 1000 peças  do Coliseu de Roma</a:t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6430850" y="3553725"/>
            <a:ext cx="219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Lego do Coliseu de Roma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Joelharia</a:t>
            </a:r>
            <a:endParaRPr/>
          </a:p>
        </p:txBody>
      </p:sp>
      <p:sp>
        <p:nvSpPr>
          <p:cNvPr id="280" name="Google Shape;28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350" y="1788375"/>
            <a:ext cx="23431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650" y="1288563"/>
            <a:ext cx="2952250" cy="29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075" y="1916525"/>
            <a:ext cx="2161300" cy="21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Escolhi o Coliseu de Roma porque tenho um interesse na sua </a:t>
            </a:r>
            <a:r>
              <a:rPr lang="pt-BR"/>
              <a:t>história</a:t>
            </a:r>
            <a:r>
              <a:rPr lang="pt-BR"/>
              <a:t> na Roma Antiga.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Tema - Apresentação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Outros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973" y="1550410"/>
            <a:ext cx="2958775" cy="30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575" y="1620938"/>
            <a:ext cx="2580225" cy="28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Azulejo do Coliseu de Roma</a:t>
            </a: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175" y="1095275"/>
            <a:ext cx="4059026" cy="36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5"/>
          <p:cNvSpPr txBox="1"/>
          <p:nvPr/>
        </p:nvSpPr>
        <p:spPr>
          <a:xfrm>
            <a:off x="553025" y="2011875"/>
            <a:ext cx="3337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https://www.elo7.com.br/coliseu-roma/dp/14C1920#suf=0&amp;dwhc=1&amp;dcc=0&amp;smc=1&amp;lpfcm=0&amp;sedk=0&amp;osrlt7=0&amp;spc=1&amp;srm=1&amp;staa=0&amp;fsfv=0&amp;wch=0&amp;wcld=1&amp;oppb=0&amp;inp=0&amp;ses=1&amp;pssb=0&amp;idfs=1&amp;dtm1=0&amp;usb=0&amp;rch=1&amp;sei=1&amp;sms=0&amp;pcpe=1&amp;pnt=1&amp;dtm2=0&amp;sdps=0&amp;df=d&amp;smsm=0&amp;hpa=0&amp;paok=1&amp;hsotb=0&amp;ucrq=1&amp;ps2=1&amp;sewb=1&amp;dqs=1&amp;vpl=1&amp;secpl=0&amp;wppbd=0&amp;</a:t>
            </a:r>
            <a:r>
              <a:rPr lang="pt-BR" sz="1000" u="sng">
                <a:solidFill>
                  <a:schemeClr val="hlink"/>
                </a:solidFill>
                <a:hlinkClick r:id="rId5"/>
              </a:rPr>
              <a:t>w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sld=1&amp;utp=0&amp;drzv=1&amp;dld=1&amp;auto=1&amp;uje=0&amp;carf=1&amp;lvbbpm=1&amp;sgta=1&amp;wpm=0&amp;sed=0&amp;sum=0&amp;rps=0&amp;cat=1&amp;cpr=0&amp;bf=0&amp;wppbm=0&amp;doar=0&amp;csdm=0&amp;sep=1&amp;eesoi=0&amp;osrl=0&amp;disc=1&amp;sew=0&amp;psedm=0&amp;hsv=1&amp;cscws=0&amp;uso=o&amp;supc=1&amp;deac=0&amp;uaa=0&amp;droam=0&amp;lvbbob=0&amp;smps=0&amp;psews=0&amp;accb=0&amp;uar=0&amp;sseov=0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Lembrança de Roma</a:t>
            </a:r>
            <a:endParaRPr/>
          </a:p>
        </p:txBody>
      </p:sp>
      <p:sp>
        <p:nvSpPr>
          <p:cNvPr id="304" name="Google Shape;304;p4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Lembrança</a:t>
            </a:r>
            <a:r>
              <a:rPr lang="pt-BR"/>
              <a:t> de Roma com o Coliseu de roma na parte de cima </a:t>
            </a:r>
            <a:endParaRPr/>
          </a:p>
        </p:txBody>
      </p:sp>
      <p:pic>
        <p:nvPicPr>
          <p:cNvPr id="305" name="Google Shape;3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122" y="1152463"/>
            <a:ext cx="3357100" cy="33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Pintura Do Coliseu de Roma</a:t>
            </a:r>
            <a:endParaRPr/>
          </a:p>
        </p:txBody>
      </p:sp>
      <p:sp>
        <p:nvSpPr>
          <p:cNvPr id="311" name="Google Shape;31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150" y="1303063"/>
            <a:ext cx="3115225" cy="31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Coliseu feito em Bronze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775" y="1545875"/>
            <a:ext cx="24003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Música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520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https://www.youtube.com/watch?v=ihVJ3vCoUZM</a:t>
            </a:r>
            <a:endParaRPr/>
          </a:p>
        </p:txBody>
      </p:sp>
      <p:sp>
        <p:nvSpPr>
          <p:cNvPr id="326" name="Google Shape;326;p49"/>
          <p:cNvSpPr txBox="1"/>
          <p:nvPr/>
        </p:nvSpPr>
        <p:spPr>
          <a:xfrm>
            <a:off x="515950" y="1717175"/>
            <a:ext cx="3055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Música</a:t>
            </a:r>
            <a:r>
              <a:rPr lang="pt-BR"/>
              <a:t> do Filme da Disney The Aristocats</a:t>
            </a:r>
            <a:endParaRPr i="1" sz="41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825" y="2208975"/>
            <a:ext cx="1515050" cy="23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601" y="1896500"/>
            <a:ext cx="3835851" cy="24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Vista 360º do interior do Coliseu Roma</a:t>
            </a:r>
            <a:endParaRPr/>
          </a:p>
        </p:txBody>
      </p:sp>
      <p:sp>
        <p:nvSpPr>
          <p:cNvPr id="334" name="Google Shape;33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https://www.youtube.com/watch?v=VOrH6Tq6Afg&amp;t=290s</a:t>
            </a:r>
            <a:endParaRPr/>
          </a:p>
        </p:txBody>
      </p:sp>
      <p:pic>
        <p:nvPicPr>
          <p:cNvPr id="335" name="Google Shape;3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978" y="1533198"/>
            <a:ext cx="5264100" cy="2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37425" y="464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Tatuagens</a:t>
            </a:r>
            <a:endParaRPr/>
          </a:p>
        </p:txBody>
      </p:sp>
      <p:sp>
        <p:nvSpPr>
          <p:cNvPr id="341" name="Google Shape;341;p51"/>
          <p:cNvSpPr txBox="1"/>
          <p:nvPr>
            <p:ph idx="1" type="body"/>
          </p:nvPr>
        </p:nvSpPr>
        <p:spPr>
          <a:xfrm>
            <a:off x="221125" y="1114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5" y="1424225"/>
            <a:ext cx="2263551" cy="291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25" y="2016149"/>
            <a:ext cx="3071350" cy="17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1325" y="1513338"/>
            <a:ext cx="3009051" cy="27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Tatuagem em Homenagem a Francesco Totti </a:t>
            </a:r>
            <a:endParaRPr/>
          </a:p>
        </p:txBody>
      </p:sp>
      <p:sp>
        <p:nvSpPr>
          <p:cNvPr id="350" name="Google Shape;350;p52"/>
          <p:cNvSpPr txBox="1"/>
          <p:nvPr>
            <p:ph idx="1" type="body"/>
          </p:nvPr>
        </p:nvSpPr>
        <p:spPr>
          <a:xfrm>
            <a:off x="352800" y="1104800"/>
            <a:ext cx="497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https://extra.globo.com/esporte/totti-posa-com-fa-da-roma-que-tatuou-junto-com-coliseu-19204622.html</a:t>
            </a:r>
            <a:endParaRPr/>
          </a:p>
        </p:txBody>
      </p:sp>
      <p:pic>
        <p:nvPicPr>
          <p:cNvPr id="351" name="Google Shape;3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50" y="969325"/>
            <a:ext cx="3149900" cy="37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2"/>
          <p:cNvSpPr txBox="1"/>
          <p:nvPr/>
        </p:nvSpPr>
        <p:spPr>
          <a:xfrm>
            <a:off x="1744925" y="2352625"/>
            <a:ext cx="187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Homenagem ao ex jogador da Roma </a:t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650" y="2968214"/>
            <a:ext cx="3149900" cy="176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59" name="Google Shape;359;p53"/>
          <p:cNvSpPr txBox="1"/>
          <p:nvPr/>
        </p:nvSpPr>
        <p:spPr>
          <a:xfrm>
            <a:off x="1096150" y="40927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https://www.artsteps.com/view/622f1285f08c16d65f6ecc86/?currentUser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0" y="433825"/>
            <a:ext cx="6674455" cy="35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214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História</a:t>
            </a:r>
            <a:r>
              <a:rPr lang="pt-BR"/>
              <a:t> do Coliseu de Roma </a:t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311700" y="787600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63" y="2713900"/>
            <a:ext cx="59340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62125" y="1084475"/>
            <a:ext cx="36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https://pt.wikipedia.org/wiki/Coliseu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913" y="291525"/>
            <a:ext cx="2526763" cy="176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462125" y="164305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site, encontrei onde está localizado o Coliseu de Roma e o seu ano de construção.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9725"/>
            <a:ext cx="8359600" cy="37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515475" y="4067725"/>
            <a:ext cx="81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Tirei as portas e algumas paredes porque estavam a </a:t>
            </a:r>
            <a:r>
              <a:rPr lang="pt-BR"/>
              <a:t>influenciar</a:t>
            </a:r>
            <a:r>
              <a:rPr lang="pt-BR"/>
              <a:t> no guia 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Foi um bom tema para realizar este trabalho.</a:t>
            </a:r>
            <a:br>
              <a:rPr lang="pt-BR"/>
            </a:br>
            <a:r>
              <a:rPr lang="pt-BR"/>
              <a:t>Gostei muito de o fazer.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/>
              <a:t>Aprendi muitas coisas como por exemplo trabalhar com o artsteps.</a:t>
            </a:r>
            <a:endParaRPr/>
          </a:p>
        </p:txBody>
      </p:sp>
      <p:sp>
        <p:nvSpPr>
          <p:cNvPr id="373" name="Google Shape;373;p55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Conclusões e recomendações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https://store.steampowered.com/app/1055430/Swords_and_Sandals_Classic_Collection/?l=portuguese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https://www.asterix.com/pt-pt/a-colecao/os-albuns/asterix-gladiador/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https://www.youtube.com/watch?v=9Txq2kH9dCs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https://books.google.pt/books/about/Her%C3%B3is_da_f%C3%A9.html?id=NniZBAAAQBAJ&amp;source=kp_book_description&amp;redir_esc=y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https://books.google.pt/books/about/Os_M%C3%A1rtires_do_Coliseu.html?id=XnmZBAAAQBAJ&amp;source=kp_book_description&amp;redir_esc=y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https://pt.wikipedia.org/wiki/Gladiador_(filme)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https://www.tudosobreroma.com/filmes-gravados-roma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https://www.skylinewebcams.com/en/webcam/italia/lazio/roma/colosseo.html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https://www.google.pt/maps/@41.8887252,12.4917507,192a,35y,16.65h,45t/data=!3m1!1e3?hl=pt-PT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https://pt.wikipedia.org/wiki/Coliseu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https://pt.wikipedia.org/wiki/It%C3%A1lia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https://www.italyguides.it/en/lazio/rome/ancient-rome/colosseum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https://perguntaspopulares.com/library/artigo/read/401788-como-o-coliseu-de-roma-foi-destruido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https://www.todamateria.com.br/coliseu-de-roma/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https://www.vivadecora.com.br/pro/coliseu-de-roma/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8"/>
              </a:rPr>
              <a:t>https://pt.wikipedia.org/wiki/Vespasiano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9"/>
              </a:rPr>
              <a:t>https://pt.wikipedia.org/wiki/Tito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20"/>
              </a:rPr>
              <a:t>https://pt.wikipedia.org/wiki/Coliseu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9" name="Google Shape;379;p5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Bibliografia (se considerar adequado) 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Promotores da Construção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324" y="1649525"/>
            <a:ext cx="2563151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50" y="1649525"/>
            <a:ext cx="2405406" cy="30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311700" y="1258388"/>
            <a:ext cx="3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https://pt.wikipedia.org/wiki/Vespasiano</a:t>
            </a: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5822650" y="1258400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https://pt.wikipedia.org/wiki/Tito</a:t>
            </a:r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3435650" y="1637925"/>
            <a:ext cx="21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 txBox="1"/>
          <p:nvPr/>
        </p:nvSpPr>
        <p:spPr>
          <a:xfrm>
            <a:off x="3435650" y="1727825"/>
            <a:ext cx="227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Promotores na construção do Coliseu de Roma.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Começou em 72d.c sob o comando de Vespasiano e acabou em 80d.c sob o governo de Tito</a:t>
            </a:r>
            <a:endParaRPr/>
          </a:p>
        </p:txBody>
      </p:sp>
      <p:sp>
        <p:nvSpPr>
          <p:cNvPr id="133" name="Google Shape;133;p28"/>
          <p:cNvSpPr txBox="1"/>
          <p:nvPr/>
        </p:nvSpPr>
        <p:spPr>
          <a:xfrm>
            <a:off x="3609875" y="3685350"/>
            <a:ext cx="18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esquerda tenho Vespasiano e a direita Tito 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Curiosidades do Coliseu de Roma</a:t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00" y="1222400"/>
            <a:ext cx="4569600" cy="37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489375" y="1358275"/>
            <a:ext cx="33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https://www.todamateria.com.br/coliseu-de-roma/</a:t>
            </a:r>
            <a:endParaRPr/>
          </a:p>
        </p:txBody>
      </p:sp>
      <p:sp>
        <p:nvSpPr>
          <p:cNvPr id="141" name="Google Shape;141;p29"/>
          <p:cNvSpPr txBox="1"/>
          <p:nvPr/>
        </p:nvSpPr>
        <p:spPr>
          <a:xfrm>
            <a:off x="609075" y="2197225"/>
            <a:ext cx="32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algumas curiosidades sobre o Coliseu de Roma.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629200" y="3126050"/>
            <a:ext cx="29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https://www.vivadecora.com.br/pro/coliseu-de-roma/</a:t>
            </a:r>
            <a:endParaRPr/>
          </a:p>
        </p:txBody>
      </p:sp>
      <p:sp>
        <p:nvSpPr>
          <p:cNvPr id="143" name="Google Shape;143;p29"/>
          <p:cNvSpPr txBox="1"/>
          <p:nvPr/>
        </p:nvSpPr>
        <p:spPr>
          <a:xfrm>
            <a:off x="739075" y="3855125"/>
            <a:ext cx="2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curiosidades.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foi </a:t>
            </a:r>
            <a:r>
              <a:rPr lang="pt-BR"/>
              <a:t>destruída</a:t>
            </a:r>
            <a:r>
              <a:rPr lang="pt-BR"/>
              <a:t> uma parte do Coliseu de Roma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175" y="3111279"/>
            <a:ext cx="3407169" cy="183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25" y="2049025"/>
            <a:ext cx="69913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523350" y="1112750"/>
            <a:ext cx="8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https://perguntaspopulares.com/library/artigo/read/401788-como-o-coliseu-de-roma-foi-destruido</a:t>
            </a:r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519350" y="1607975"/>
            <a:ext cx="8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 encontrei o porquê que o coliseu encontra se </a:t>
            </a:r>
            <a:r>
              <a:rPr lang="pt-BR"/>
              <a:t>destruído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Coliseu de Roma em 3D </a:t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311700" y="838850"/>
            <a:ext cx="48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https://www.italyguides.it/en/lazio/rome/ancient-rome/colosseum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975600" y="1454425"/>
            <a:ext cx="2400000" cy="1093200"/>
          </a:xfrm>
          <a:prstGeom prst="wedgeRectCallout">
            <a:avLst>
              <a:gd fmla="val 84545" name="adj1"/>
              <a:gd fmla="val 70936" name="adj2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Vista do coliseu em 2 vistas de dentro.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584" y="2805825"/>
            <a:ext cx="5024833" cy="22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/>
          <p:nvPr/>
        </p:nvSpPr>
        <p:spPr>
          <a:xfrm>
            <a:off x="5676925" y="1454450"/>
            <a:ext cx="2324400" cy="1093200"/>
          </a:xfrm>
          <a:prstGeom prst="wedgeRectCallout">
            <a:avLst>
              <a:gd fmla="val -82402" name="adj1"/>
              <a:gd fmla="val 72761" name="adj2"/>
            </a:avLst>
          </a:prstGeom>
          <a:solidFill>
            <a:srgbClr val="CC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Vista do coliseu em 4 vistas de fora.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Localização do Coliseu de Roma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00" y="2496125"/>
            <a:ext cx="2390450" cy="1112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389500" y="11785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https://pt.wikipedia.org/wiki/Coliseu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400" y="426400"/>
            <a:ext cx="2390450" cy="1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89500" y="1578700"/>
            <a:ext cx="44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o </a:t>
            </a:r>
            <a:r>
              <a:rPr lang="pt-BR"/>
              <a:t>País</a:t>
            </a:r>
            <a:r>
              <a:rPr lang="pt-BR"/>
              <a:t> , cidade , localização e coordenadas .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725" y="3086225"/>
            <a:ext cx="2014538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89500" y="19789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https://pt.wikipedia.org/wiki/It%C3%A1lia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150" y="2779300"/>
            <a:ext cx="2254453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489375" y="2427350"/>
            <a:ext cx="4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 bandeira de </a:t>
            </a:r>
            <a:r>
              <a:rPr lang="pt-BR"/>
              <a:t>Itália</a:t>
            </a:r>
            <a:r>
              <a:rPr lang="pt-BR"/>
              <a:t> e o mapa de </a:t>
            </a:r>
            <a:r>
              <a:rPr lang="pt-BR"/>
              <a:t>Itália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Vista no Google Maps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311700" y="838838"/>
            <a:ext cx="81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https://www.google.pt/maps/@41.8887252,12.4917507,192a,35y,16.65h,45t/data=!3m1!1e3?hl=pt-PT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725" y="2000800"/>
            <a:ext cx="5300701" cy="2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509350" y="436447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2107325" y="1454450"/>
            <a:ext cx="44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a vista do Google Maps do Coliseu.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